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63"/>
  </p:notesMasterIdLst>
  <p:sldIdLst>
    <p:sldId id="280" r:id="rId2"/>
    <p:sldId id="270" r:id="rId3"/>
    <p:sldId id="269" r:id="rId4"/>
    <p:sldId id="259" r:id="rId5"/>
    <p:sldId id="257" r:id="rId6"/>
    <p:sldId id="256" r:id="rId7"/>
    <p:sldId id="275" r:id="rId8"/>
    <p:sldId id="258" r:id="rId9"/>
    <p:sldId id="276" r:id="rId10"/>
    <p:sldId id="289" r:id="rId11"/>
    <p:sldId id="315" r:id="rId12"/>
    <p:sldId id="333" r:id="rId13"/>
    <p:sldId id="342" r:id="rId14"/>
    <p:sldId id="337" r:id="rId15"/>
    <p:sldId id="338" r:id="rId16"/>
    <p:sldId id="264" r:id="rId17"/>
    <p:sldId id="266" r:id="rId18"/>
    <p:sldId id="344" r:id="rId19"/>
    <p:sldId id="349" r:id="rId20"/>
    <p:sldId id="267" r:id="rId21"/>
    <p:sldId id="268" r:id="rId22"/>
    <p:sldId id="313" r:id="rId23"/>
    <p:sldId id="348" r:id="rId24"/>
    <p:sldId id="330" r:id="rId25"/>
    <p:sldId id="316" r:id="rId26"/>
    <p:sldId id="331" r:id="rId27"/>
    <p:sldId id="332" r:id="rId28"/>
    <p:sldId id="260" r:id="rId29"/>
    <p:sldId id="277" r:id="rId30"/>
    <p:sldId id="314" r:id="rId31"/>
    <p:sldId id="261" r:id="rId32"/>
    <p:sldId id="265" r:id="rId33"/>
    <p:sldId id="293" r:id="rId34"/>
    <p:sldId id="271" r:id="rId35"/>
    <p:sldId id="262" r:id="rId36"/>
    <p:sldId id="272" r:id="rId37"/>
    <p:sldId id="263" r:id="rId38"/>
    <p:sldId id="273" r:id="rId39"/>
    <p:sldId id="274" r:id="rId40"/>
    <p:sldId id="278" r:id="rId41"/>
    <p:sldId id="294" r:id="rId42"/>
    <p:sldId id="296" r:id="rId43"/>
    <p:sldId id="297" r:id="rId44"/>
    <p:sldId id="298" r:id="rId45"/>
    <p:sldId id="300" r:id="rId46"/>
    <p:sldId id="299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43" r:id="rId58"/>
    <p:sldId id="350" r:id="rId59"/>
    <p:sldId id="359" r:id="rId60"/>
    <p:sldId id="362" r:id="rId61"/>
    <p:sldId id="363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CD9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9779" autoAdjust="0"/>
  </p:normalViewPr>
  <p:slideViewPr>
    <p:cSldViewPr>
      <p:cViewPr>
        <p:scale>
          <a:sx n="100" d="100"/>
          <a:sy n="100" d="100"/>
        </p:scale>
        <p:origin x="-516" y="7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74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3C28-ECD7-4F69-BD64-8B1EFFDB35C7}" type="datetimeFigureOut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57DF3-DFF7-40D3-B3F1-7D54D39E86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340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57DF3-DFF7-40D3-B3F1-7D54D39E8620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1380C-7A7A-4A50-82C2-76209B45567B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F131-8313-4B40-81F1-FA2315085B64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97382-3291-471D-AFC4-7A98CF979FF9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182BF-5C71-4E40-BD2E-3BAAD3E42C8E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9A21D-4101-4668-A89F-B2F239BB4A97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EE4-9F8B-49EC-92DD-96F90BDB6AF5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81A19-5EC3-4AD2-B646-4C6DD9052230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26A9-36A6-44CC-9477-52501DBD18EA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E38BD-7A73-46FB-8016-19937A2AFD3F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642D-DD5C-456A-90E8-E25E654E6A93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B207-11EB-426E-920E-92425B11378C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99199-C03B-4CE0-A8BE-6C010B42D34D}" type="datetime1">
              <a:rPr lang="ru-RU" smtClean="0"/>
              <a:pPr/>
              <a:t>17.10.2024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22AF8-8E8D-4F39-8FAF-7767B533759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467544" y="1916832"/>
            <a:ext cx="83185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ТЕРМИНЫ ТРАНСПОРТНОЙ КЛАССИФИКАЦИИ, ИСПОЛЬЗУЕМЫЕ ПРИ ОБУЧЕНИИ ДЕТЕЙ ПРАВИЛАМ БЕЗОПАСНОГО ПОВЕДЕНИЯ НА ДОРОГАХ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58888" y="5445125"/>
            <a:ext cx="7561262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Начальник отдела   Б</a:t>
            </a:r>
            <a:r>
              <a:rPr lang="ru-RU" sz="2000" dirty="0"/>
              <a:t>езопасности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орожного </a:t>
            </a:r>
            <a:r>
              <a:rPr lang="ru-RU" sz="2000" dirty="0">
                <a:latin typeface="Calibri" pitchFamily="34" charset="0"/>
              </a:rPr>
              <a:t>Д</a:t>
            </a:r>
            <a:r>
              <a:rPr lang="ru-RU" sz="2000" dirty="0"/>
              <a:t>вижения</a:t>
            </a:r>
            <a:r>
              <a:rPr lang="ru-RU" sz="2000" dirty="0">
                <a:latin typeface="Calibri" pitchFamily="34" charset="0"/>
              </a:rPr>
              <a:t>   </a:t>
            </a:r>
            <a:endParaRPr lang="ru-RU" sz="2000" dirty="0"/>
          </a:p>
          <a:p>
            <a:pPr algn="r">
              <a:defRPr/>
            </a:pPr>
            <a:r>
              <a:rPr lang="ru-RU" sz="2000" dirty="0">
                <a:latin typeface="Calibri" pitchFamily="34" charset="0"/>
              </a:rPr>
              <a:t>ГБУ  </a:t>
            </a:r>
            <a:r>
              <a:rPr lang="ru-RU" sz="2000" dirty="0"/>
              <a:t>«</a:t>
            </a:r>
            <a:r>
              <a:rPr lang="ru-RU" sz="2000" dirty="0">
                <a:latin typeface="Calibri" pitchFamily="34" charset="0"/>
              </a:rPr>
              <a:t>Научный центр  безопасности жизнедеятельности</a:t>
            </a:r>
            <a:r>
              <a:rPr lang="ru-RU" sz="2000" dirty="0"/>
              <a:t>»</a:t>
            </a:r>
          </a:p>
          <a:p>
            <a:pPr algn="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ПОПОВ  ВАЛЕРИЙ  НИКОЛАЕВИЧ</a:t>
            </a:r>
          </a:p>
          <a:p>
            <a:pPr algn="r">
              <a:defRPr/>
            </a:pPr>
            <a:endParaRPr lang="ru-RU" dirty="0"/>
          </a:p>
        </p:txBody>
      </p:sp>
      <p:pic>
        <p:nvPicPr>
          <p:cNvPr id="11268" name="Picture 1" descr="http://tatarskiepesni.ru/_ph/2/2/95183689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3375"/>
            <a:ext cx="15128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8" descr="ea0ed5e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4988" y="260350"/>
            <a:ext cx="99377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" y="188640"/>
          <a:ext cx="9036496" cy="6669360"/>
        </p:xfrm>
        <a:graphic>
          <a:graphicData uri="http://schemas.openxmlformats.org/drawingml/2006/table">
            <a:tbl>
              <a:tblPr/>
              <a:tblGrid>
                <a:gridCol w="2103322"/>
                <a:gridCol w="2756709"/>
                <a:gridCol w="2160240"/>
                <a:gridCol w="2016225"/>
              </a:tblGrid>
              <a:tr h="551541">
                <a:tc gridSpan="4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ДОРОГА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7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Даля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Словарь Ожегова 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Большой толковый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словарь Русского языка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БСЭ 3-е изд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45044" marR="450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00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ездовая полоса; накатанное или нарочно подготовленное различным образом протяженье, для езды, для проезда или прохода; путь, стезя; направленье и расстоянье от места до места; сама езда или ходьба, путина, путешествие.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 – 1.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Полоса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земли, предназначенная для передвижения, путь сообщения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Место по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которому надо пройти или проехать, путь следования.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3. Путешествие, пребывание в пути. 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Дорога. 1. Полоса земли, служащая для езды и ходьбы. 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Проселочная дорога. Шоссейная дорога., бетонная, грунтовая д.// </a:t>
                      </a: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Рельсовый путь для движения поездов.</a:t>
                      </a:r>
                      <a:r>
                        <a:rPr lang="ru-RU" sz="1800" b="1" i="1" dirty="0">
                          <a:latin typeface="Times New Roman"/>
                          <a:ea typeface="Calibri"/>
                          <a:cs typeface="Times New Roman"/>
                        </a:rPr>
                        <a:t> Железная дорога.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Дороги, общее наименование всех разновидностей наземных путей сообщения, предназначенных для передвижения людей, транспорта и грузов.</a:t>
                      </a:r>
                    </a:p>
                  </a:txBody>
                  <a:tcPr marL="45044" marR="45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1275083085_pict1-54074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3238"/>
            <a:ext cx="54356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E1E0AC-9921-4901-9440-8732CE3F71BA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5616575" y="1916113"/>
            <a:ext cx="3527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А ─ дорога;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Б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проезжая часть;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>
                <a:latin typeface="Times New Roman" pitchFamily="18" charset="0"/>
                <a:cs typeface="Times New Roman" pitchFamily="18" charset="0"/>
              </a:rPr>
              <a:t>─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полоса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движения;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Г ─ трамвайные пути;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 ─ разделительная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 полоса;</a:t>
            </a:r>
          </a:p>
          <a:p>
            <a:pPr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Е ─ тротуар.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/>
              <a:t>Перекресток</a:t>
            </a:r>
            <a:r>
              <a:rPr lang="ru-RU" smtClean="0"/>
              <a:t>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77CA7B-7128-42EE-BF49-0D7DACE2EEBF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7270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125538"/>
            <a:ext cx="9144000" cy="4032250"/>
          </a:xfrm>
        </p:spPr>
        <p:txBody>
          <a:bodyPr/>
          <a:lstStyle/>
          <a:p>
            <a:pPr eaLnBrk="1" hangingPunct="1"/>
            <a:r>
              <a:rPr lang="ru-RU" sz="2400" b="1" smtClean="0"/>
              <a:t>место пересечения, примыкания или разветвления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 </a:t>
            </a:r>
          </a:p>
          <a:p>
            <a:pPr eaLnBrk="1" hangingPunct="1"/>
            <a:endParaRPr lang="ru-RU" sz="2400" b="1" smtClean="0"/>
          </a:p>
        </p:txBody>
      </p:sp>
      <p:pic>
        <p:nvPicPr>
          <p:cNvPr id="727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3716338"/>
            <a:ext cx="3060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5" descr="перекрест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1663"/>
            <a:ext cx="259238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11" name="Rectangle 6"/>
          <p:cNvSpPr>
            <a:spLocks noChangeArrowheads="1"/>
          </p:cNvSpPr>
          <p:nvPr/>
        </p:nvSpPr>
        <p:spPr bwMode="auto">
          <a:xfrm>
            <a:off x="298450" y="6237288"/>
            <a:ext cx="85455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b="1"/>
              <a:t>Не считаются перекрестками выезды с прилегающих территорий</a:t>
            </a:r>
          </a:p>
        </p:txBody>
      </p:sp>
      <p:pic>
        <p:nvPicPr>
          <p:cNvPr id="7271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0888" y="3213100"/>
            <a:ext cx="331311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Users\Guncbgd\Pictures\перекрест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341438"/>
            <a:ext cx="6985000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Box 4"/>
          <p:cNvSpPr txBox="1">
            <a:spLocks noChangeArrowheads="1"/>
          </p:cNvSpPr>
          <p:nvPr/>
        </p:nvSpPr>
        <p:spPr bwMode="auto">
          <a:xfrm>
            <a:off x="2339975" y="333375"/>
            <a:ext cx="4481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Arial Narrow" pitchFamily="34" charset="0"/>
              </a:rPr>
              <a:t>ГРАНИЦЫ ПЕРЕКРЕСТКА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433A0E-54EC-4B5F-950F-188078CFD071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Guncbgd\Desktop\Рисунки\сигналы регул.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2513"/>
            <a:ext cx="80645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979613" y="404813"/>
            <a:ext cx="6453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СИГНАЛЫ  РЕГУЛИРОВЩИКА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35A94A-066C-4C14-85C4-618BD5546975}" type="slidenum">
              <a:rPr lang="ru-RU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606E9-887C-43B8-9CE4-76EC8504F39E}" type="slidenum">
              <a:rPr lang="ru-RU"/>
              <a:pPr>
                <a:defRPr/>
              </a:pPr>
              <a:t>15</a:t>
            </a:fld>
            <a:endParaRPr lang="ru-RU"/>
          </a:p>
        </p:txBody>
      </p:sp>
      <p:pic>
        <p:nvPicPr>
          <p:cNvPr id="78851" name="Picture 2" descr="E:\Лекция 19.10\Рисунки\untitled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2038" y="333375"/>
            <a:ext cx="8081962" cy="5975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1" cy="566124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52"/>
                <a:gridCol w="2304256"/>
                <a:gridCol w="2160240"/>
                <a:gridCol w="2339753"/>
              </a:tblGrid>
              <a:tr h="99454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ВЫНУЖДЕН-НАЯ 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ОСТАНОВКА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ДЛИТЕЛЬНАЯ СТОЯНКА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66702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ПРЕКРАЩЕНИЕ ДВИЖЕНИЯ ТС: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1) ТЕХНИЧЕСКАЯ НЕИСПРАВНОСТЬ;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2)  ОПАСНОСТЬ СОЗДАВАЕМАЯ ГРУЗОМ;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3)  СОСТОЯНИЕМ ВОДИТЕЛЯ (ПАССАЖИРА);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4)  ПОЯВЛЕНИЕМ ПРЕПЯТСТВИЯ НА ДОРОГЕ.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ДО 5 МИН., А ТАКЖЕ НА БОЛЬШОЕ ДЛЯ ПОСАДКИ ИЛИ ВЫСАДКИ ПАССАЖИРОВ ЛИБО ЗАГРУЗКЕ ИЛИ РАЗГРУЗКИ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ПРЕДНАМЕРЕННОЕ ПРЕКРАЩЕНИЕ ДВИЖЕНИЯ ТС НА ВРЕМЯ БОЛЕЕ   5 МИН.,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ПРИЧИНАМ НЕ СВЯЗАННЫМ С ПОСАДКОЙ ИЛИ ВЫСАДКОЙ ПАССАЖИРОВ ЛИБО ЗАГРУЗКОЙ ИЛИ РАЗГРУЗКОЙ ТС.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СТОЯНКА С ЦЕЛЬЮ ДЛИТЕЛЬНОГО ОТДЫХА, НОЧЛЕГА И ТОМУ ПОДОБНОЕ ВНЕ НАСЕЛЕННОГО ПУНКТА РАЗРЕШАЕТСЯ ТОЛЬКО НА ПРЕДУСМОТРЕННЫХ ДЛЯ ЭТОГО ПЛОЩАДКАХ ИЛИ ЗА ПРЕДЕЛАМИ ДОРОГИ.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ТЕРМИНЫ ПРИМЕНЯЕМЫЕ ПРИ ПРЕКРАЩЕНИИ ДВИЖЕНИЯ ТРАНСПОРТНЫХ  СРЕДСТВ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МЕСТО ОСТАНОВКИ ТРАМВАЯ</a:t>
            </a:r>
            <a:endParaRPr lang="ru-RU" sz="2000" dirty="0"/>
          </a:p>
        </p:txBody>
      </p:sp>
      <p:pic>
        <p:nvPicPr>
          <p:cNvPr id="3" name="Рисунок 3" descr="http://xn--80aaagl8ahknbd5b5e.xn--p1ai/images/stories/theme_1/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83534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Место остановки автобуса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7007C-D3AE-4F1E-9E2B-07C386FDD436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113668" name="Picture 2" descr="D:\Рисунки\0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00200"/>
            <a:ext cx="48863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692696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Правильное использование терминов и понятий, применяемых при обучении детей правилам безопасного поведения на дорогах, позволяет довести до сознания обучаемых реальное отражение дорожной среды и взаимосвязи терминов транспортной классификации и дорожного движения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РАЗДЕЛЕНИЕ ТРАНСПОРТНЫХ СРЕДСТВ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ГРУППЫ</a:t>
            </a: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1482472"/>
          <a:ext cx="8928992" cy="5375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331"/>
                <a:gridCol w="2738207"/>
                <a:gridCol w="3214454"/>
              </a:tblGrid>
              <a:tr h="157558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МЕХАНИЧЕСКОЕ ТРАНСПОРТНОЕ СРЕДСТВО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 МЕХАНИЧЕСКОЕ ТРАНСПОРТНОЕ СРЕДСТВО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92681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МАРШРУТНОЕ ТРАНСПОРТНОЕ СРЕДСТВО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2873127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АВТОМОБИЛЬ  ГРУЗОВОЙ,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ЛЕГКОВОЙ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СПЕЦИАЛЬНЫЕ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АВТОМОБИЛИ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МОТОЦИКЛ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АВТОПОЕЗД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ТРАКТОРА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САМОХОДНЫЕ МАШИНЫ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ТРОЛЛЕЙБУС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ОСНОВНЫЕ ПРИЗНАКИ: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УСТАНОВЛЕННЫЙ МАРШРУТ;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ОБОЗНАЧЕННЫЕ МЕСТА ОСТАНОВОК.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ВЕЛОСИПЕД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МОПЕД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ПРИЦЕП,  ПОЛУПРИЦЕП</a:t>
                      </a:r>
                    </a:p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ГУЖЕВАЯ ПОВОЗКА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1520" y="188640"/>
            <a:ext cx="8568952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Термины характеризующие видимость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752"/>
          <a:ext cx="9144000" cy="474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3498"/>
                <a:gridCol w="2517026"/>
                <a:gridCol w="2517289"/>
                <a:gridCol w="1906187"/>
              </a:tblGrid>
              <a:tr h="7486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ДНЕВНЫЕ ХОДОВЫЕ ОГНИ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НЕДОСТАТОЧНАЯ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ОГРАНИЧЕННАЯ ВИДИМОСТЬ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ТЕМНОЕ ВРЕМЯ СУТОК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1928741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ВНЕШНИЕ СВЕТОВЫЕ ПРИБОРЫ, ПРЕДНАЗНАЧЕННЫЕ ДЛЯ УЛУЧШЕНИЯ ВИДИМОСТИ ДВИЖУЩЕГОСЯ ТС СПЕРЕДИ В СВЕТЛОЕ ВРЕМЯ СУТОК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ДОРОГИ МЕНЕЕ 300 МЕТРОВ В УСЛОВИЯХ ТУМАНА, ДОЖДЯ, СНЕГОПАДА И ТОМУ ПОДОБНОГО, А ТАКЖЕ В СУМЕРКИ.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ВИДИМОСТЬ ВОДИТЕЛЕМ ДОРОГИ В НАПРАВЛЕНИИ ДВИЖЕНИЯ, ОГРАНИЧЕННАЯ РЕЛЬЕФОМ МЕСТНОСТИ, ГЕОМЕТРИЧЕСКИМИ ПАРАМЕТРАМИ ДОРОГИ, РАСТИТЕЛЬНОСТЬЮ, СТРОЕНИЯМИ, СООРУЖЕНИЯМИ ИЛИ ИНЫМИ ОБЪЕКТАМИ, В ТОМ ЧИСЛЕ ТС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ПРОМЕЖУТОК ВРЕМЕНИ ОТ КОНЦА ВЕЧЕРНИХ СУМЕРЕК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 НАЧАЛА УТРЕННИХ СУМЕРЕК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57200"/>
            <a:ext cx="7272808" cy="5235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НЕДОСТАТОЧНАЯ  ВИДИМОСТЬ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EDCB7E-F6EF-4004-A322-1DA954D5C6B8}" type="slidenum">
              <a:rPr lang="ru-RU"/>
              <a:pPr>
                <a:defRPr/>
              </a:pPr>
              <a:t>22</a:t>
            </a:fld>
            <a:endParaRPr lang="ru-RU"/>
          </a:p>
        </p:txBody>
      </p:sp>
      <p:pic>
        <p:nvPicPr>
          <p:cNvPr id="27652" name="Рисунок 2" descr="IMG_0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343775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042988" y="404813"/>
            <a:ext cx="7345362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2060575"/>
          <a:ext cx="8229600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0664"/>
                <a:gridCol w="2595736"/>
                <a:gridCol w="2743200"/>
              </a:tblGrid>
              <a:tr h="4219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ОБГОН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ПЕРЕСТРОЕНИЕ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ОПЕРЕЖЕНИЕ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18660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ОПЕРЕЖЕНИЕ ОДНОГО ИЛИ НЕСКОЛЬКИХ  ДВИЖУЩИХСЯ ТРАНСПОРТНЫХ СРЕДСТВ,  СВЯЗАННОЕ С ВЫЕЗДОМ НА ПОЛОСУ (СТОРОНУ ПРОЕЗЖЕЙ ЧАСТИ),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dirty="0" smtClean="0"/>
                        <a:t>ПРЕДНАЗНАЧЕННУЮ ДЛЯ ВСТРЕЧНОГО ДВИЖЕНИЯ, И ПОСЛЕДУЮЩИМ ВОЗВРАЩЕНИЕМ НА РАНЕЕ ЗАНИМАЕМУЮ ПОЛОСУ (СТОРОНУ ПРОЕЗЖЕЙ ЧАСТИ).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ВЫЕЗД  ИЗ  ЗАНИМАЕМОЙ  ПОЛОСЫ  ИЛИ  ЗАНИМАЕМОГО  РЯДА  С  СОХРАНЕНИЕМ  ПЕРВОНАЧАЛЬНОГО НАПРАВЛЕНИЯ  ДВИЖЕНИЯ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ДВИЖЕНИЕ ТРАНСПОРТНОГО СРЕДСТВА  СО  СКОРОСТЬЮ БОЛЬШЕЙ  СКОРОСТИ  ПОПУТНОГО ТРАНСПОРТНОГО СРЕДСТВА</a:t>
                      </a:r>
                      <a:endParaRPr lang="ru-RU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43786-57B0-41B5-8F4B-7B18AB691CAF}" type="slidenum">
              <a:rPr lang="ru-RU"/>
              <a:pPr>
                <a:defRPr/>
              </a:pPr>
              <a:t>23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88640"/>
            <a:ext cx="734481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ТЕРМИНЫ  ОБОЗНАЧАЮЩИЕ МАНЕВРИРОВАНИЕ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ТРАНСПОРТНЫХ СРЕДСТВ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835150" y="1341438"/>
            <a:ext cx="360363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42753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948488" y="1341438"/>
            <a:ext cx="360362" cy="719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Автомагистраль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73F15C-0F70-456D-A5AD-C513F656FCA8}" type="slidenum">
              <a:rPr lang="ru-RU"/>
              <a:pPr>
                <a:defRPr/>
              </a:pPr>
              <a:t>24</a:t>
            </a:fld>
            <a:endParaRPr lang="ru-RU"/>
          </a:p>
        </p:txBody>
      </p:sp>
      <p:pic>
        <p:nvPicPr>
          <p:cNvPr id="68612" name="Рисунок 2" descr="http://xn--80aaagl8ahknbd5b5e.xn--p1ai/images/stories/theme_1/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556792"/>
            <a:ext cx="87849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ДОРОГА</a:t>
            </a:r>
          </a:p>
        </p:txBody>
      </p:sp>
      <p:pic>
        <p:nvPicPr>
          <p:cNvPr id="43011" name="Picture 2" descr="C:\Users\Валерий\Pictures\1243-1166660-7227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556792"/>
            <a:ext cx="8064896" cy="4525962"/>
          </a:xfr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04D004-9E58-49D9-85E2-D3CB6586B72D}" type="slidenum">
              <a:rPr lang="ru-RU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Пересечение главной и второстепенной дорог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8D39C-435E-4559-B707-5170C45A5E8C}" type="slidenum">
              <a:rPr lang="ru-RU"/>
              <a:pPr>
                <a:defRPr/>
              </a:pPr>
              <a:t>26</a:t>
            </a:fld>
            <a:endParaRPr lang="ru-RU"/>
          </a:p>
        </p:txBody>
      </p:sp>
      <p:pic>
        <p:nvPicPr>
          <p:cNvPr id="70660" name="Рисунок 2" descr="http://xn--80aaagl8ahknbd5b5e.xn--p1ai/images/stories/theme_1/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138" y="1700213"/>
            <a:ext cx="84248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Примыкание второстепенной дороги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DFD19C-8653-4866-B8E0-94FFAD476859}" type="slidenum">
              <a:rPr lang="ru-RU"/>
              <a:pPr>
                <a:defRPr/>
              </a:pPr>
              <a:t>27</a:t>
            </a:fld>
            <a:endParaRPr lang="ru-RU"/>
          </a:p>
        </p:txBody>
      </p:sp>
      <p:pic>
        <p:nvPicPr>
          <p:cNvPr id="71684" name="Рисунок 2" descr="http://xn--80aaagl8ahknbd5b5e.xn--p1ai/images/stories/theme_1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628775"/>
            <a:ext cx="7058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028343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Определяемые культурным развитием, исторически обусловленные реальности существования человека можно классифицировать следующим образом: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1) реальность предметного мира;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2) реальность образно-знаковых систем;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3) реальность социального пространства;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4) природная реальность. </a:t>
            </a:r>
          </a:p>
          <a:p>
            <a:pPr algn="just">
              <a:buFont typeface="Wingdings 2"/>
              <a:buChar char=""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реальности в каждый исторический момент имеют свои константы и свои метаморфозы. Поэтому психологию людей определенной эпохи следует рассматривать в контексте культуры этой эпохи, в контексте значений и смыслов, придаваемых культурным реальностям в конкретный исторический момент.</a:t>
            </a:r>
          </a:p>
          <a:p>
            <a:pPr algn="r">
              <a:buFont typeface="Wingdings 2"/>
              <a:buChar char=""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В.С. МУХИНА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16632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КЛАССИФИКАЦИЯ СРЕДЫ ВОЗДЕЙСТВУЮЩЕЙ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ПСИХИКУ ЧЕЛОВЕКА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FB0EE1-0541-41B0-8A82-5937498FA21B}" type="slidenum">
              <a:rPr lang="ru-RU"/>
              <a:pPr>
                <a:defRPr/>
              </a:pPr>
              <a:t>29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620713"/>
          <a:ext cx="9144000" cy="6379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Места с ограниченной видимостью.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Места с недостаточной видимостью.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 Регулируемые и нерегулируемые пешеходные переходы.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 Опасные повороты.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Крутые спуски и подъемы.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Скользкая дорога.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7. Места на дороге где возможен выброс гравия.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52057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8. Места где производятся дорожные работы.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813702">
                <a:tc>
                  <a:txBody>
                    <a:bodyPr/>
                    <a:lstStyle/>
                    <a:p>
                      <a:pPr marL="0" indent="271463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9. Места остановок маршрутных транспортных средств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такси.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98638">
                <a:tc>
                  <a:txBody>
                    <a:bodyPr/>
                    <a:lstStyle/>
                    <a:p>
                      <a:pPr marL="0" indent="271463" algn="just"/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Опасной зоной считается любой участок дороги, обозначенный предупреждающим знаком, где предполагается изменение скоростного режима движения. А также любое место в населенном пункте, где человек может получить травму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</a:t>
                      </a:r>
                      <a:endParaRPr lang="ru-RU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1531" name="TextBox 3"/>
          <p:cNvSpPr txBox="1">
            <a:spLocks noChangeArrowheads="1"/>
          </p:cNvSpPr>
          <p:nvPr/>
        </p:nvSpPr>
        <p:spPr bwMode="auto">
          <a:xfrm>
            <a:off x="1979613" y="115888"/>
            <a:ext cx="4383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Опасные зоны на дорогах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412776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представим в виде пирамиды отражающей уровни связей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классификацию терминологических  понятий, отражающих существенные признаки между ними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274638"/>
            <a:ext cx="8043862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СТАТИСТИКА  ДТП С УЧАСТИЕМ ДЕТЕЙ</a:t>
            </a:r>
          </a:p>
        </p:txBody>
      </p:sp>
      <p:graphicFrame>
        <p:nvGraphicFramePr>
          <p:cNvPr id="15397" name="Group 37"/>
          <p:cNvGraphicFramePr>
            <a:graphicFrameLocks noGrp="1"/>
          </p:cNvGraphicFramePr>
          <p:nvPr>
            <p:ph idx="1"/>
          </p:nvPr>
        </p:nvGraphicFramePr>
        <p:xfrm>
          <a:off x="428625" y="2119313"/>
          <a:ext cx="8286750" cy="4128890"/>
        </p:xfrm>
        <a:graphic>
          <a:graphicData uri="http://schemas.openxmlformats.org/drawingml/2006/table">
            <a:tbl>
              <a:tblPr/>
              <a:tblGrid>
                <a:gridCol w="2071688"/>
                <a:gridCol w="1711325"/>
                <a:gridCol w="2376487"/>
                <a:gridCol w="2127250"/>
              </a:tblGrid>
              <a:tr h="676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ГОД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ДТП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ПОГИБШИЕ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РАНЕНЫЕ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4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2013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E6B41-D779-48E4-B01D-3D9B39D9B07E}" type="slidenum">
              <a:rPr lang="ru-RU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980728"/>
            <a:ext cx="80648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Слова не только объединяются, истощаются, но, и потеряв свои изначальные значения и смыслы, превращаются в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мусор,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который засоряет современный язык.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760875"/>
          <a:ext cx="8856984" cy="6097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35500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Автомобиль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67925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Общественный 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Маршрутные транспортные средства  и (или) транспорт общего пользования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Шофер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marL="0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Мостовая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Проезжая часть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Инспектор ДПС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Мотор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Двигатель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Свет светофора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Сигнал светофора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Затор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Ряд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Полоса движения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4592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Транспортное средство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80431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Остановка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Место остановки (автобуса и (или) троллейбуса; трамвая).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7504" y="980728"/>
          <a:ext cx="8856984" cy="5760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551"/>
                <a:gridCol w="4392433"/>
              </a:tblGrid>
              <a:tr h="4121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Виды  транспорта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Транспортные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средства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6167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Перейти проезжую часть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Перейти на другую сторону дороги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Дорожка для пешеходов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Тротуар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marL="457200" lvl="1" indent="0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Переход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46468">
                <a:tc>
                  <a:txBody>
                    <a:bodyPr/>
                    <a:lstStyle/>
                    <a:p>
                      <a:pPr lvl="1" algn="l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Постовой-регулировщик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Регулировщик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56479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Посередине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проходит дорога.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обе стороны дороги </a:t>
                      </a: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находятся специальные дорожки для пешеходов.</a:t>
                      </a:r>
                    </a:p>
                    <a:p>
                      <a:pPr lvl="1" algn="l"/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117" marR="97117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проходит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 пространстве улицы.  Тротуар является элементом дороги  и примыкает к проезжей части,  то  есть   за пределами  дороги  не  может быть.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7043" marR="9704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116632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Ошибки при использовании терминов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</p:nvPr>
        </p:nvGraphicFramePr>
        <p:xfrm>
          <a:off x="323528" y="116632"/>
          <a:ext cx="8229600" cy="73864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8175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908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Улица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пешеход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человек находящийся на дороге вне  транспортного средства и не производящее на ней работу становится «Пешеходом»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088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городского транспорта.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Водитель  грузового автомобиля, легкового автомобиля, автобуса, троллейбуса, трамвая.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114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Автодорожные и пешеходные тропы  «Зебра»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Пешеходный переход  участок проезжей части обозначенный знаками 5.19.1 и 5.19.2 и (или) разметкой и  выделенный для  движения пешеходов через дорогу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Культура поведения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улице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Правила безопасного поведения на дороге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061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Мост для транспорта</a:t>
                      </a:r>
                    </a:p>
                    <a:p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Мост, это сооружение для переезда через реку, овраг</a:t>
                      </a:r>
                    </a:p>
                  </a:txBody>
                  <a:tcPr marL="186331" marR="18633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ОШИБКИ,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628800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дорожки для пешеходов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(тротуары).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Дорога –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 улицы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по которой движутся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машины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а также тротуар, обочина, разделительные полосы.</a:t>
            </a:r>
          </a:p>
          <a:p>
            <a:pPr>
              <a:buFont typeface="Wingdings 2"/>
              <a:buChar char="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Пешеходом называется человек идущий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дороге, тротуару, обочине или переходящий улицу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</p:nvPr>
        </p:nvGraphicFramePr>
        <p:xfrm>
          <a:off x="0" y="-1"/>
          <a:ext cx="9144000" cy="70833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72000"/>
                <a:gridCol w="4572000"/>
              </a:tblGrid>
              <a:tr h="9204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Знакомя детей с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воспитатель должен учить правильно вести себя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транспорте.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Термин транспорт необходимо заменить на термин маршрутное транспортное средство.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Чаще всего это игры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 транспорт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Это сюжетно-ролевые игры в участников дорожного движения.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2955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воспитанию у детей высокой культуры поведения на дорогах, в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общественном транспорте, на улице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Обучать детей правилам безопасного поведения на дорогах и  правилам поведения в пассажирских транспортных  средствах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улице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много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 движется много транспортных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средств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477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? (По дороге)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Где едут автомобили? (По проезжей части).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02273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Теперь мы с вами знаем, что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ездят по дороге,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люди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ходят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Транспортные средства движутся по проезжей части, пешеходы идут по тротуару.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1591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движутся по проезжей части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улицы.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Автомобили движутся по проезжей части дороги.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628650" algn="l"/>
              </a:tabLs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ОШИБКИ ДОПУСКАЕМЫЕ ПРИ ОБУЧЕНИИ ДЕТЕЙ ПРАВИЛАМ  БЕЗОПАСНОГО ПОВЕДЕНИЯ НА ДОРОГАХ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556792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Ребята, назовите как назывались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первые поезда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 (Паровозы).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Назовите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поездов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(Электровоз, тепловоз, паровоз.).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называется место пересечения двух и более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улиц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дорог? (Перекресток).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называются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сплошные линии вдоль проезжей части по всей длине перехода?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(Пешеходный переход).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07504" y="0"/>
          <a:ext cx="9036496" cy="70660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518248"/>
                <a:gridCol w="4518248"/>
              </a:tblGrid>
              <a:tr h="83677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объяснение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объяснение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гулять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значит мы будем пешеходами.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Мы пойдем по дороге в парк. Находясь на дороге, вне транспортного средства и не выполняя на ней никакой работы мы становимся пешеходами. А та часть дороги, где идут пешеходы называется тротуар.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87594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можно переходить только в специальных местах, которые называются пешеходными дорожками или переходами.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Проезжую часть дороги можно переходить в местах, где на ней выделен участок обозначенный дорожными знаками «Пешеходный переход» и (или) дорожной разметкой «Зебра».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08670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на дороге нарисованы широкие белые полосы  это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пешеходная дорожка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Только здесь можно переходить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Дорожная разметка нанесенная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 проезжую часть обозначает участок проезжей части по которому  можно переходить дорогу.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6518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Посмотрите, при двустороннем движении люди, прежде чем перейти дорогу, смотрят налево, а дойдя до середины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улицы,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смотрят направо.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Переходя дорогу с двумя и более полосами движения в обе стороны, необходимо посмотреть налево, затем направо оценить дорожную обстановку и переходить дорогу на зеленый сигнал светофора.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0" y="0"/>
          <a:ext cx="9036496" cy="670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3886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86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проезжей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части дороги.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Макет дороги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 переходить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в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неположенных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местах, там где захочется, 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дорогам движется много транспортных средств и переходить дорогу вне пешеходного перехода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опасно.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 перебегать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улицу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перед приближающимся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транспортом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 Цепляться за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машины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Можно ли перебегать дорогу перед близко находящимися, движущимися транспортными средствами?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Обочина это край проезжей части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Обочина – элемент (часть) дороги, примыкающий непосредственно к проезжей части на одном уровне с ней, отличающийся типом покрытия.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городе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широкими улицами и тротуарами.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Мы с вами живем в городе с широкими дорогами . На дорогах имеются тротуары для пешеходов.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Автобусная остановка.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 остановки автобуса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улицы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шоссе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движется много легковых и грузовых автомобилей,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едут трамваи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 автобусы.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проезжей части дороги, едут различные легковые и грузовые автомобили, автобусы и троллейбусы. По рельсовым путям едут трамваи.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39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700808"/>
            <a:ext cx="3312368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3068960"/>
            <a:ext cx="388843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661248"/>
            <a:ext cx="64087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365104"/>
            <a:ext cx="5328592" cy="698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1772816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83768" y="3140968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79712" y="4293096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648" y="573325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транспортных средств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83968" y="2420888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4283968" y="378904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4283968" y="50851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404664"/>
            <a:ext cx="7128792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0" y="0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0283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913201"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Дороги,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проходящие в городах, могут называться по разному: улица, проспект, переулок, линия. Все они состоят из трех составных частей  проезжей части, тротуара,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поребрика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Если проезжую часть разделяют зеленые насаждения дорога называется бульваром.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 не может называться разными понятиями.  Улица, проспект, переулок, линия, бульвар и т.п. относится к понятиям характеризующим пространство между двумя рядами домов, его качественную и историческую характеристику 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не заменяют термин дорога, которая  проложена в этом пространстве между двумя рядами домов, или в других местах вне населенного пункта. </a:t>
                      </a:r>
                    </a:p>
                    <a:p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Дорога состоит из четырех элементов: тротуар, обочина, проезжая часть, разделительная полоса при её наличии и трамвайные пути.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9982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должны ходить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улице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только по тротуарам.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Пешеходы ходят по дороге.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7504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5807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7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об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 какие части делится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Улица не имеет никаких частей, она является пространством между двумя рядами домов  и в этом пространстве проложена дорога, которая включает в себя одну или несколько проезжих частей, а также трамвайные пути, тротуары, обочины и разделительные полосы при их наличии.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92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транспорта. Дать представление о транспорте разного вида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грузовом, пассажирском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, воздушном, водном).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Термин «Виды транспорта» характеризует вещество среды, в которой осуществляется деятельность этого вида транспорта – наземного, водного и воздушного.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036496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11046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00727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знания об основных видах наземного транспорта: автобус, троллейбус, трамвай, легковой автомобиль, грузовик.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Наземный транспорт подразделяется на отрасли транспорта: автомобильный, железнодорожный, гужевой, вьючный, трубопроводный. А каждая отрасль транспорта подразделяется на виды транспортных средств.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52629">
                <a:tc>
                  <a:txBody>
                    <a:bodyPr/>
                    <a:lstStyle/>
                    <a:p>
                      <a:pPr lv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Знает и соблюдает элементарные правила поведения на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Каждый участник дорожного движения (водитель, пассажир, пешеход) должен действовать таким образом, чтобы не создавать опасности для движения и не причинять вреда.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91969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85389"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 какому виду транспорта относится автомобиль? (К легковому).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Автомобиль является транспортным средством относящимся к наземному виду транспорта, и отрасли автомобильный транспорт. По классификации автомобили подразделяются на: автомобили общего назначения, специализированные автомобили, специальные автомобили,  спортивные (гоночные) автомобили.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529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Предвидеть опасную ситуацию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Опасные ситуации по причине «Недостаточной и ограниченной видимости» возникают только на дороге, где осуществляется дорожное движение. Улица является понятием характеризующим пространство.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158786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45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Правила перехода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переходят только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813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Свет светофора. Цвет светофора.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 светофорах применяются световые сигналы зеленого, желтого, красного и бело-лунного цвета. Для регулирования дорожного движения используются сигналы светофора и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036496" cy="6667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9872"/>
                <a:gridCol w="5616624"/>
              </a:tblGrid>
              <a:tr h="127925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65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дорожка, по которой можно переходить дорогу? (Зебра).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Пешеходный переход - участок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проезжей части, обозначенный дорожными знаками «Пешеходный переход» на котором нанесена дорожная разметка и выделенный для движения пешеходов через дорогу.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248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Знак разрешающий переходить дорогу? (Пешеходный переход).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Дорожный знак «Пешеходный переход» не разрешает переходить дорогу, а только обозначает место, где на проезжей части выделен участок для движения пешеходов через дорогу. А пешеходы должны руководствоваться правилами перехода дороги по регулируемому или нерегулируемому пешеходному переходу.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7904"/>
                <a:gridCol w="5436096"/>
              </a:tblGrid>
              <a:tr h="107253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9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Какой транспорт вы знаете? (Легковой транспорт, грузовой транспорт,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общественный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транспорт).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Поставленный вопрос  требует ответа  о всех видах транспорта.  А педагог в ответе на этот вопрос рассматривает только  одну отрасль наземного транспорта – автомобильный.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 (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грузовой, легковой, общественный, специальный).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Отсутствует понимание термина «Виды транспорта».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577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Что такое дорога? (Место для движения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Термин дорога – объясняет из каких элементов состоит дорога, для чего предназначена и объясняет что это такое.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036496" cy="671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8248"/>
                <a:gridCol w="4518248"/>
              </a:tblGrid>
              <a:tr h="89613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20749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Информационно-указательные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Разрешающие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Ограничивающие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Указывающие знаки. </a:t>
                      </a:r>
                      <a:endParaRPr lang="ru-RU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457200" indent="-457200">
                        <a:lnSpc>
                          <a:spcPct val="80000"/>
                        </a:lnSpc>
                        <a:spcAft>
                          <a:spcPts val="0"/>
                        </a:spcAft>
                        <a:buAutoNum type="arabicPeriod" startAt="2"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Показательно-информационные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знаки.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Дорожные знаки разделяются на 8 групп: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1. Предупреждающие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2. Знаки приоритета;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3. Запрещающие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4. Предписывающие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5. Знаки особых предписаний;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6. Информационные знаки;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7. Знаки сервиса;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Знаки дополнительной информации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313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и углубить знания детей о правилах дорожного движения на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и в общественных местах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Обучить детей правилам безопасного поведения на дорогах,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местах остановок маршрутных транспортных средств,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в пассажирских транспортных средствах  общего  пользования.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30905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улице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есть тротуары, по которым ходят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люди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и дороги по которым движется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В населенных пунктах проложены дороги, по которым осуществляется  перевозка</a:t>
                      </a:r>
                      <a:r>
                        <a:rPr lang="ru-RU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людей и грузов и движение пешеходов по тротуарам.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16632"/>
          <a:ext cx="9144000" cy="6741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15018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211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Создавать из строительного материала знакомые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Нарисовать, изготовить можно транспортное средство какого-либо   «Вида транспорта».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Проезжая часть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Переходят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улицу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Только дорога, а не улица является местом  где происходит  перемещение пассажиров и грузов с помощью транспортных средств. Движение пешеходов.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0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Обучать детей «Правилам дорожного движения».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В дошкольных образовательных организациях и в начальной школе происходит обучение правилам безопасного поведения на дорогах.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769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3968"/>
                <a:gridCol w="4860032"/>
              </a:tblGrid>
              <a:tr h="83671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642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Пассажирский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Грузовой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 Специальный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транспорта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 транспорта – метод транспортировки, используемый для перевозки товаров.  А методы</a:t>
                      </a:r>
                      <a:r>
                        <a:rPr lang="ru-RU" sz="24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могут быть  наземными, водными, воздушными  и для каждого метода свои транспортные средства.</a:t>
                      </a:r>
                      <a:endParaRPr lang="ru-RU" sz="24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178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Виды транспорта: наземный, водный, воздушный,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Гужевой транспорт относится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По какой части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улицы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движутся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машины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Транспортные средства  (автомобили, маршрутные транспортные средства) движутся по проезжей части дороги.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49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роцесс 1"/>
          <p:cNvSpPr/>
          <p:nvPr/>
        </p:nvSpPr>
        <p:spPr>
          <a:xfrm>
            <a:off x="683568" y="1052736"/>
            <a:ext cx="3024336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716016" y="2132856"/>
            <a:ext cx="3960440" cy="230425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4716016" y="4437112"/>
            <a:ext cx="3943822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16016" y="5373216"/>
            <a:ext cx="3932745" cy="115212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611560" y="2060848"/>
            <a:ext cx="3096344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95536" y="3212976"/>
            <a:ext cx="3312368" cy="1224136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95536" y="4437112"/>
            <a:ext cx="3312367" cy="936104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395536" y="5373216"/>
            <a:ext cx="3312368" cy="90068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4716016" y="1196752"/>
            <a:ext cx="3960440" cy="61264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43608" y="1124744"/>
            <a:ext cx="2409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213285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Виды транспорт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5536" y="35010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4725144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Водный 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57332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04048" y="134076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отраслей транспорта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6016" y="2132856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Гужевой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Вьючный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Трубопроводный транспорт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024" y="4365105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Морской транспорт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Речной транспорт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288340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Магистральные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Региональные линии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Местные линии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3707904" y="3501008"/>
            <a:ext cx="1008112" cy="2880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07904" y="4869160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3707904" y="5661248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>
            <a:off x="1907704" y="270892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Стрелка вниз 26"/>
          <p:cNvSpPr/>
          <p:nvPr/>
        </p:nvSpPr>
        <p:spPr>
          <a:xfrm>
            <a:off x="6660232" y="1844824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Стрелка вниз 29"/>
          <p:cNvSpPr/>
          <p:nvPr/>
        </p:nvSpPr>
        <p:spPr>
          <a:xfrm>
            <a:off x="1979712" y="170080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55576" y="0"/>
            <a:ext cx="7776864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Структура транспортной классификации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0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5896"/>
                <a:gridCol w="5508104"/>
              </a:tblGrid>
              <a:tr h="9979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530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 называется место на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, где пересекаются две дороги.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Перекресток – место пересечения, примыкания или разветвления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дорог на одном уровне, ограниченное воображаемыми линиями, соединяющими соответственно противоположные, наиболее удаленные от центра перекрестка начала закруглений проезжих частей.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3560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Самый короткий путь до села по проезжей части.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движении по дороге проходящей вне населенных пунктов, пешеходы  должны двигаться по обочине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или по краю проезжей части навстречу движению транспортных средств.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7138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Пешеходы – люди которые идут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улице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 – лицо, находящееся вне транспортного средства  на дороге и не производящее на ней работу. К пешеходам приравниваются лица, передвигающиеся в инвалидных колясках без двигателя, ведущие велосипед, и др.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7320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02930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6004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Машинами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управляют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шоферы.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Автомобилями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управляют водители.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332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предназначено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(дорога).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Автомобильные</a:t>
                      </a:r>
                      <a:r>
                        <a:rPr lang="ru-RU" sz="24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транспортные средства  движутся по проезжей части дороги.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Шоссе дорога с твердым покрытием, предназначенная для движения безрельсового транспорта.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950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Машины на улицах</a:t>
                      </a:r>
                      <a:r>
                        <a:rPr lang="ru-RU" sz="2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виды транспорта.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Виды транспортных средств использующихся в разных отраслях транспорта. К этому термину по рекомендации № 19 ЕЭК ООН относятся транспортные средства: конкретный летательный аппарат, дорожное транспортное средство, судно или другое приспособление, используемые для перевозки товаров или людей.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/>
                <a:gridCol w="4932040"/>
              </a:tblGrid>
              <a:tr h="109486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4356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представления детей об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составных частях.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улица определяет определенное пространство,  не только в населенном пункте. Никаких составных частей или элементов в пространстве нет.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2116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Формировать представления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 улице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и её основных частях: тротуар, проезжая часть.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Имеется в виду дорога и её элементы.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76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Закрепить понятия о средствах передвижения: грузовой, легковой транспорт, автобус.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Если  правильно понимать поставленный вопрос  то к средствам передвижения людей относятся: велосипед, личный автомобиль,  мотоцикл, моторная лодка, пароплан, дельтаплан. А к средствам  перевозки людей и грузов относятся различные виды транспортных средств.  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936"/>
                <a:gridCol w="5148064"/>
              </a:tblGrid>
              <a:tr h="109673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Классификация транспорта: водный, воздушный, наземный, железнодорожный, гужевой.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Объясняется 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классификация «Видов транспорта». Железнодорожный транспорт и гужевой транспорт относятся к наземному виду транспорта.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974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ДЗ. «Остановка общественного транспорта». «Медицинский пункт».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Есть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дорожные знаки: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Место остановки автобуса и (или) троллейбуса, место остановки трамвая,  место стоянки легковых такси.  Пункт медицинской помощи.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1664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Давайте выйдем на перекресток и разберемся, что же обозначает движения регулировщика.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Пешеходы  никогда  не выходят на перекресток.  К нему можно подойти, быть рядом, смотреть на перекресток. Регулировщик  не движется, он подает сигналы, регулируя движение транспортных  средств и пешеходов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9952"/>
                <a:gridCol w="5004048"/>
              </a:tblGrid>
              <a:tr h="12278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302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Если регулировщик стоит прямо, лицом к пешеходам, а его жезл и руки разведены в стороны – это означает то же, что и красный сигнал светофора «Стой». Движение спереди и сзади регулировщика запрещено.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Неправильное объяснение сигнала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регулировщика  руки вытянуты в стороны или опущены: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со стороны левого и правого бока разрешено движение трамваю прямо, безрельсовым транспортным средствам – прямо и направо, пешеходам разрешено переходить проезжую часть.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- со стороны груди и спины движение всех транспортных средств и пешеходов запрещено.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0"/>
          <a:ext cx="8472264" cy="522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6132"/>
                <a:gridCol w="4236132"/>
              </a:tblGrid>
              <a:tr h="90872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3115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Какие виды транспорта можно увидеть на улицах города?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 дорогах населенного пункта движутся  безрельсовые транспортные средства  и  рельсовое маршрутное</a:t>
                      </a:r>
                      <a:r>
                        <a:rPr lang="ru-RU" sz="24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транспортное средство – трамвай.  «Виды транспорта» это совершенно другой термин.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-2"/>
          <a:ext cx="9144000" cy="6002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3671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 правильное применение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Правильное применение терминов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Он поднял жезл вверх. Этот жест соответствует желтому сигналу светофора «Внимание». Движение со всех сторон – запрещено.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Рука поднята вверх: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Движение всех транспортных средств и пешеходов запрещено во всех направлениях, кроме случаев, предусмотренных п. 6.14 Правил.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82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Познавательная беседа о правилах поведения на проезжей части.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Детей должны обучать правилам безопасного поведения на дороге.</a:t>
                      </a: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56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70643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/>
              <a:t>ДОРОЖНЫЕ ЗНАКИ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52510"/>
          <a:ext cx="9144000" cy="5544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58710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ОБЪСНЯЮТ  ПЕДАГОГИ   ДЕТЯМ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ПРАВИЛЬНОЕ ОБЪЯСНЕНИЕ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ВНИМАНИЕ ДЕТИ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1.23  ДЕТИ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ПРОЕЗД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3.1  ВЪЕЗД ЗАПРЕЩЕН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ПРОХОД ЗАКРЫТ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3.2  ДВИЖЕНИЕ ЗАПРЕЩЕНО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ПЕРЕХОД. ЭТО РАЗРЕШАЮЩИЙ ЗНАК. ОН СТАВИТСЯ В МЕСТАХ, ГДЕ ЛЮДИ МОГУТ ОТДОХНУТЬ.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6.6  ПОДЗЕМНЫЙ ПЕШЕХОДНЫЙ ПЕРЕХОД.  ИНФОРМАЦИОННЫЙ ЗНАК. УКАЗЫВАЕТ МЕСТО НАХОЖДЕНИЯ ПОДЗЕМНОГО ПЕШЕХОДНОГО ПЕРЕХОДА.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76204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ВНИМАНИЕ ОПАСНОСТЬ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1.33  ПРОЧИЕ ОПАСНОСТИ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2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ВСПОМНИТЕ РЕБЯТА НА КАКИЕ ТРИ ГРУППЫ МОЖНО РАЗДЕЛИТЬ ВСЕ ЗНАКИ?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ОТВЕТ: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ПРЕДУПРЕЖДАЮЩИЕ, РАЗРЕШАЮЩИЕ, ЗАПРЕЩАЮЩИЕ.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ДОРОЖНЫЕ  ЗНАКИ  РАСПРЕДЕЛЕНЫ НА ВОСЕМЬ ГРУПП. 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РАЗРЕШАЮЩИХ ЗНАКОВ НЕТ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CF1BD6-C645-44A6-97E7-A65B6063E1EC}" type="slidenum">
              <a:rPr lang="ru-RU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158163" cy="936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800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288" y="1981200"/>
          <a:ext cx="822960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ПРЕИМУЩЕСТВО  (ПРИОРИТЕТ)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УСТУПИТЬ ДОРОГУ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ПРАВО НА ПЕРВООЧЕРЕДНОЕ ДВИЖЕНИЕ В НАМЕЧЕННОМ НАПРАВЛЕНИИ ПО ОТНОШЕНИЮ К ДРУГИМ УЧАСТНИКАМ ДВИЖЕНИЯ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ТРЕБОВАНИЕ, ОЗНАЧАЮЩЕЕ, ЧТО УЧАСТНИК ДОРОЖНОГО ДВИЖЕНИЯ НЕ ДОЛЖЕН НАЧИНАТЬ, ВОЗОБНОВЛЯТЬ ИЛИ ПРОДОЛЖАТЬ ДВИЖЕНИЕ, ОСУЩЕСТВЛЯТЬ КАКОЙ-ЛИБО МАНЕВР, ЕСЛИ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ЭТО МОЖЕТ ВЫНУДИТЬ ДРУГИХ УЧАСТНИКОВ ДВИЖЕНИЯ ИМЕЮЩИХ ПО ОТНОШЕНИЮ К НЕМУ ПРЕИМУЩЕСТВО, ИЗМЕНИТЬ НАПРАВЛЕНИЕ ДВИЖЕНИЯ ИЛИ СКОРОСТЬ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06B725-D41B-4E74-8C29-D490CC5EA222}" type="slidenum">
              <a:rPr lang="ru-RU"/>
              <a:pPr>
                <a:defRPr/>
              </a:pPr>
              <a:t>58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0"/>
            <a:ext cx="8136904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ИСПОЛЬЗОВАНИЕ ТЕРМИНОВ  ДЛЯ РАЗРЕШЕНИЯ КОНФЛИКТНЫХ СИТУАЦИЙ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2195513" y="1268413"/>
            <a:ext cx="360362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6156325" y="1268413"/>
            <a:ext cx="360363" cy="720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Световозвращающие элементы – повышают безопасность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0272F-69E6-459E-9577-0E516F4F817A}" type="slidenum">
              <a:rPr lang="ru-RU"/>
              <a:pPr>
                <a:defRPr/>
              </a:pPr>
              <a:t>59</a:t>
            </a:fld>
            <a:endParaRPr lang="ru-RU"/>
          </a:p>
        </p:txBody>
      </p:sp>
      <p:pic>
        <p:nvPicPr>
          <p:cNvPr id="7170" name="Рисунок 19" descr="http://i.obozrevatel.ua/15/1338372/330x220_415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6840760" cy="4896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47864" y="2852936"/>
            <a:ext cx="2592288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Сухогруз, Танкер, Контейнеровоз, Ролкер, Паром, Теплоход, Судно на подводных крыльях,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Самоходная баржа,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самоходная баржа,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Суда буксирные и толкачи,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Рефрижераторы, Ледоколы,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Земснаряды.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72" name="AutoShape 8"/>
          <p:cNvCxnSpPr>
            <a:cxnSpLocks noChangeShapeType="1"/>
            <a:stCxn id="40" idx="2"/>
          </p:cNvCxnSpPr>
          <p:nvPr/>
        </p:nvCxnSpPr>
        <p:spPr bwMode="auto">
          <a:xfrm flipH="1">
            <a:off x="1691681" y="1268760"/>
            <a:ext cx="2556283" cy="619869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5" name="AutoShape 11"/>
          <p:cNvCxnSpPr>
            <a:cxnSpLocks noChangeShapeType="1"/>
            <a:stCxn id="41" idx="2"/>
          </p:cNvCxnSpPr>
          <p:nvPr/>
        </p:nvCxnSpPr>
        <p:spPr bwMode="auto">
          <a:xfrm>
            <a:off x="4211960" y="1255986"/>
            <a:ext cx="3312368" cy="588838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1276" name="AutoShape 12"/>
          <p:cNvCxnSpPr>
            <a:cxnSpLocks noChangeShapeType="1"/>
            <a:stCxn id="40" idx="2"/>
          </p:cNvCxnSpPr>
          <p:nvPr/>
        </p:nvCxnSpPr>
        <p:spPr bwMode="auto">
          <a:xfrm>
            <a:off x="4247964" y="1268760"/>
            <a:ext cx="180020" cy="648072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17" name="Прямоугольник 16"/>
          <p:cNvSpPr/>
          <p:nvPr/>
        </p:nvSpPr>
        <p:spPr>
          <a:xfrm>
            <a:off x="6660232" y="2852936"/>
            <a:ext cx="1944216" cy="32403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6732240" y="2996952"/>
            <a:ext cx="18002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Вертолет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Дирижабль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Аэростат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Дельтаплан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9512" y="5301208"/>
            <a:ext cx="2880320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79512" y="2852936"/>
            <a:ext cx="2880320" cy="2304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2852937"/>
            <a:ext cx="2664296" cy="4051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Легковые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Грузовые автомобили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Автобусы</a:t>
            </a:r>
          </a:p>
          <a:p>
            <a:pPr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Специальные  автомобили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Гужевые транспортные средства           Вьючные транспортные средства</a:t>
            </a: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ts val="100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395536" y="5373216"/>
            <a:ext cx="2592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Локомотивы (тепловоз,  электровоз, паровоз)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51520" y="191683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Виды наземных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203848" y="1916832"/>
            <a:ext cx="2880320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228184" y="1916832"/>
            <a:ext cx="280831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203848" y="19168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водных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00192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Виды  воздушных транспортных средств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843808" y="332656"/>
            <a:ext cx="2808312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2843808" y="33265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Виды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транспортных средств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47565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96336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572000" y="2636912"/>
            <a:ext cx="0" cy="21602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Повышение   ответственности пешеходов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0847CB-4050-40F0-8AA5-434405E51F14}" type="slidenum">
              <a:rPr lang="ru-RU"/>
              <a:pPr>
                <a:defRPr/>
              </a:pPr>
              <a:t>60</a:t>
            </a:fld>
            <a:endParaRPr lang="ru-RU"/>
          </a:p>
        </p:txBody>
      </p:sp>
      <p:sp>
        <p:nvSpPr>
          <p:cNvPr id="164868" name="Прямоугольник 3"/>
          <p:cNvSpPr>
            <a:spLocks noChangeArrowheads="1"/>
          </p:cNvSpPr>
          <p:nvPr/>
        </p:nvSpPr>
        <p:spPr bwMode="auto">
          <a:xfrm>
            <a:off x="468313" y="1557338"/>
            <a:ext cx="79914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Times New Roman" pitchFamily="18" charset="0"/>
                <a:cs typeface="Times New Roman" pitchFamily="18" charset="0"/>
              </a:rPr>
              <a:t>Специалисты склоняются к мысли, что необходимо ужесточить наказание и для пешеходов-правонарушителей, использовать видеокамеры для фиксации нарушений на пешеходных переходах, а также вести разъяснительную работу с родителями школьников, чтобы те носили на одежде специальные световозвращающие элементы.</a:t>
            </a:r>
            <a:endParaRPr lang="ru-RU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Box 1"/>
          <p:cNvSpPr txBox="1">
            <a:spLocks noChangeArrowheads="1"/>
          </p:cNvSpPr>
          <p:nvPr/>
        </p:nvSpPr>
        <p:spPr bwMode="auto">
          <a:xfrm rot="10800000" flipV="1">
            <a:off x="1143000" y="2997200"/>
            <a:ext cx="695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БЛАГОДАРЮ ЗА ВНИМАНИЕ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6B2A29-F5E1-44F6-8D35-82A0A300473B}" type="slidenum">
              <a:rPr lang="ru-RU"/>
              <a:pPr>
                <a:defRPr/>
              </a:pPr>
              <a:t>61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188640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Автомобильный транспорт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3768" y="836712"/>
            <a:ext cx="273630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Грузовые автомобили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170080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Специализированные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00808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Общего назначения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227687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пожарные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581128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Рефрижераторы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0050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Фургоны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800" y="3429000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Цистерны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852936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Тягачи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227687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Самосвалы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276872"/>
            <a:ext cx="180020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бортовой платформой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68144" y="2852936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медицинской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868144" y="3429000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коммунальные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68144" y="170080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Специальные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8144" y="4581128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Автомобильные краны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68144" y="40050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лабораторные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5157192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технической помощи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71800" y="5157192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868144" y="5805264"/>
            <a:ext cx="2160240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бетононасосы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800" y="5805264"/>
            <a:ext cx="2016224" cy="43204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Автомобили битумовозы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3707904" y="620688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3635896" y="1484784"/>
            <a:ext cx="34563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635896" y="1268760"/>
            <a:ext cx="0" cy="4320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187624" y="1484784"/>
            <a:ext cx="244827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220072" y="1988840"/>
            <a:ext cx="0" cy="39604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4788024" y="198884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478802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78802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478802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478802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78802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478802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4788024" y="594928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7092280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1187624" y="1484784"/>
            <a:ext cx="0" cy="2160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6" idx="2"/>
            <a:endCxn id="13" idx="0"/>
          </p:cNvCxnSpPr>
          <p:nvPr/>
        </p:nvCxnSpPr>
        <p:spPr>
          <a:xfrm>
            <a:off x="1223628" y="2132856"/>
            <a:ext cx="0" cy="1440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460432" y="1916832"/>
            <a:ext cx="0" cy="41044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028384" y="3068960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028384" y="3645024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028384" y="42210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028384" y="479715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028384" y="537321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028384" y="6021288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8028384" y="1916832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8028384" y="249289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Номер слайда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257740"/>
          <a:ext cx="9251504" cy="6447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6" name="Worksheet" r:id="rId4" imgW="15963967" imgH="10820282" progId="Excel.Sheet.8">
                  <p:embed/>
                </p:oleObj>
              </mc:Choice>
              <mc:Fallback>
                <p:oleObj name="Worksheet" r:id="rId4" imgW="15963967" imgH="10820282" progId="Excel.Sheet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7740"/>
                        <a:ext cx="9251504" cy="64471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260648"/>
          <a:ext cx="8856984" cy="6480719"/>
        </p:xfrm>
        <a:graphic>
          <a:graphicData uri="http://schemas.openxmlformats.org/drawingml/2006/table">
            <a:tbl>
              <a:tblPr/>
              <a:tblGrid>
                <a:gridCol w="2772832"/>
                <a:gridCol w="2965543"/>
                <a:gridCol w="3118609"/>
              </a:tblGrid>
              <a:tr h="940419">
                <a:tc gridSpan="3"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ХАРАКТЕРИСТИКА   СЛОВА  УЛИЦА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Даля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Ожегова 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Большой Толковый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Словарь Русского языка</a:t>
                      </a:r>
                    </a:p>
                  </a:txBody>
                  <a:tcPr marL="66108" marR="661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988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 – простор меж двух порядков домов; полоса, проезд, дорога, оставляемая промеж рядами домов; </a:t>
                      </a:r>
                      <a:r>
                        <a:rPr lang="ru-RU" sz="20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вообще </a:t>
                      </a: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простор полосою, меж двух рядов каких либо предметов, (народ, солдаты стоящие улицей)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1. В населенных пунктах: пространство между двумя рядами домов для прохода и проезда. 2. Пространство, место вне жилых помещений, под открытым небом.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Улица. Пространство между двумя рядами домов в населенном пункте для прохода и проезда; два ряда домов с проходом, проездом между ними.</a:t>
                      </a:r>
                    </a:p>
                  </a:txBody>
                  <a:tcPr marL="66108" marR="661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22AF8-8E8D-4F39-8FAF-7767B5337595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4488</TotalTime>
  <Words>3962</Words>
  <Application>Microsoft Office PowerPoint</Application>
  <PresentationFormat>Экран (4:3)</PresentationFormat>
  <Paragraphs>548</Paragraphs>
  <Slides>61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3" baseType="lpstr"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Дорога </vt:lpstr>
      <vt:lpstr>Перекресток </vt:lpstr>
      <vt:lpstr>Презентация PowerPoint</vt:lpstr>
      <vt:lpstr>Презентация PowerPoint</vt:lpstr>
      <vt:lpstr>Презентация PowerPoint</vt:lpstr>
      <vt:lpstr>ТЕРМИНЫ ПРИМЕНЯЕМЫЕ ПРИ ПРЕКРАЩЕНИИ ДВИЖЕНИЯ ТРАНСПОРТНЫХ  СРЕДСТВ</vt:lpstr>
      <vt:lpstr>МЕСТО ОСТАНОВКИ ТРАМВАЯ</vt:lpstr>
      <vt:lpstr>Место остановки автобуса</vt:lpstr>
      <vt:lpstr>Презентация PowerPoint</vt:lpstr>
      <vt:lpstr>РАЗДЕЛЕНИЕ ТРАНСПОРТНЫХ СРЕДСТВ НА ГРУППЫ</vt:lpstr>
      <vt:lpstr>Термины характеризующие видимость</vt:lpstr>
      <vt:lpstr>НЕДОСТАТОЧНАЯ  ВИДИМОСТЬ</vt:lpstr>
      <vt:lpstr>Презентация PowerPoint</vt:lpstr>
      <vt:lpstr>Автомагистраль</vt:lpstr>
      <vt:lpstr>ДОРОГА</vt:lpstr>
      <vt:lpstr>Пересечение главной и второстепенной дорог</vt:lpstr>
      <vt:lpstr>Примыкание второстепенной дороги</vt:lpstr>
      <vt:lpstr>Презентация PowerPoint</vt:lpstr>
      <vt:lpstr>Презентация PowerPoint</vt:lpstr>
      <vt:lpstr>СТАТИСТИКА  ДТП С УЧАСТИЕМ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ОШИБКИ,  ДОПУСКАЕМЫЕ ПРИ ОБУЧЕНИИ ДЕТЕЙ ПРАВИЛАМ  БЕЗОПАСНОГО ПОВЕДЕНИЯ НА ДОРОГАХ</vt:lpstr>
      <vt:lpstr>Презентация PowerPoint</vt:lpstr>
      <vt:lpstr>ОШИБКИ ДОПУСКАЕМЫЕ ПРИ ОБУЧЕНИИ ДЕТЕЙ ПРАВИЛАМ  БЕЗОПАСНОГО ПОВЕДЕНИЯ НА ДОРОГАХ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ДОРОЖНЫЕ ЗНАКИ</vt:lpstr>
      <vt:lpstr>Презентация PowerPoint</vt:lpstr>
      <vt:lpstr>Световозвращающие элементы – повышают безопасность</vt:lpstr>
      <vt:lpstr>Повышение   ответственности пешеходов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Guncbgd</dc:creator>
  <cp:lastModifiedBy>1</cp:lastModifiedBy>
  <cp:revision>413</cp:revision>
  <dcterms:created xsi:type="dcterms:W3CDTF">2014-01-31T06:23:01Z</dcterms:created>
  <dcterms:modified xsi:type="dcterms:W3CDTF">2024-10-17T02:23:46Z</dcterms:modified>
</cp:coreProperties>
</file>